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4" r:id="rId2"/>
  </p:sldMasterIdLst>
  <p:notesMasterIdLst>
    <p:notesMasterId r:id="rId10"/>
  </p:notesMasterIdLst>
  <p:handoutMasterIdLst>
    <p:handoutMasterId r:id="rId11"/>
  </p:handoutMasterIdLst>
  <p:sldIdLst>
    <p:sldId id="269" r:id="rId3"/>
    <p:sldId id="270" r:id="rId4"/>
    <p:sldId id="271" r:id="rId5"/>
    <p:sldId id="285" r:id="rId6"/>
    <p:sldId id="286" r:id="rId7"/>
    <p:sldId id="287" r:id="rId8"/>
    <p:sldId id="280" r:id="rId9"/>
  </p:sldIdLst>
  <p:sldSz cx="9144000" cy="6858000" type="screen4x3"/>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9D9"/>
    <a:srgbClr val="ABC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4653" autoAdjust="0"/>
  </p:normalViewPr>
  <p:slideViewPr>
    <p:cSldViewPr snapToGrid="0" snapToObjects="1" showGuides="1">
      <p:cViewPr varScale="1">
        <p:scale>
          <a:sx n="87" d="100"/>
          <a:sy n="87" d="100"/>
        </p:scale>
        <p:origin x="-92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20" d="100"/>
          <a:sy n="120" d="100"/>
        </p:scale>
        <p:origin x="-40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80236E-377E-BD43-9794-0D55474C7501}" type="datetimeFigureOut">
              <a:rPr lang="fi-FI"/>
              <a:pPr/>
              <a:t>14.6.16</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F6113D-0CAA-0D47-8885-A56AEEADC48C}" type="slidenum">
              <a:rPr/>
              <a:pPr/>
              <a:t>‹#›</a:t>
            </a:fld>
            <a:endParaRPr lang="fi-FI"/>
          </a:p>
        </p:txBody>
      </p:sp>
    </p:spTree>
    <p:extLst>
      <p:ext uri="{BB962C8B-B14F-4D97-AF65-F5344CB8AC3E}">
        <p14:creationId xmlns:p14="http://schemas.microsoft.com/office/powerpoint/2010/main" val="1197302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6F54F3-F420-734B-8E17-D4ADBE4DC0B1}" type="datetimeFigureOut">
              <a:rPr lang="en-US"/>
              <a:pPr/>
              <a:t>14.6.16</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51BD95-811D-9449-89EE-2351C38E7153}" type="slidenum">
              <a:rPr/>
              <a:pPr/>
              <a:t>‹#›</a:t>
            </a:fld>
            <a:endParaRPr lang="fi-FI"/>
          </a:p>
        </p:txBody>
      </p:sp>
    </p:spTree>
    <p:extLst>
      <p:ext uri="{BB962C8B-B14F-4D97-AF65-F5344CB8AC3E}">
        <p14:creationId xmlns:p14="http://schemas.microsoft.com/office/powerpoint/2010/main" val="2028495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Teonpaikka_Logo_Iso.jpg"/>
          <p:cNvPicPr>
            <a:picLocks noChangeAspect="1"/>
          </p:cNvPicPr>
          <p:nvPr userDrawn="1"/>
        </p:nvPicPr>
        <p:blipFill>
          <a:blip r:embed="rId2"/>
          <a:stretch>
            <a:fillRect/>
          </a:stretch>
        </p:blipFill>
        <p:spPr>
          <a:xfrm>
            <a:off x="2438886" y="2546328"/>
            <a:ext cx="3958245" cy="1184210"/>
          </a:xfrm>
          <a:prstGeom prst="rect">
            <a:avLst/>
          </a:prstGeom>
        </p:spPr>
      </p:pic>
      <p:sp>
        <p:nvSpPr>
          <p:cNvPr id="7" name="Date Placeholder 3"/>
          <p:cNvSpPr>
            <a:spLocks noGrp="1"/>
          </p:cNvSpPr>
          <p:nvPr>
            <p:ph type="dt" sz="half" idx="2"/>
          </p:nvPr>
        </p:nvSpPr>
        <p:spPr>
          <a:xfrm>
            <a:off x="73746" y="6455134"/>
            <a:ext cx="819967" cy="402866"/>
          </a:xfrm>
          <a:prstGeom prst="rect">
            <a:avLst/>
          </a:prstGeom>
        </p:spPr>
        <p:txBody>
          <a:bodyPr vert="horz" lIns="91440" tIns="45720" rIns="91440" bIns="45720" rtlCol="0" anchor="ctr"/>
          <a:lstStyle>
            <a:lvl1pPr algn="l">
              <a:defRPr sz="900">
                <a:solidFill>
                  <a:schemeClr val="tx1"/>
                </a:solidFill>
                <a:latin typeface="Verdana"/>
                <a:cs typeface="Verdana"/>
              </a:defRPr>
            </a:lvl1pPr>
          </a:lstStyle>
          <a:p>
            <a:fld id="{5B311DC8-4CE5-CF4B-A250-83FF28236F4A}" type="datetime1">
              <a:rPr lang="fi-FI" smtClean="0"/>
              <a:t>14.6.16</a:t>
            </a:fld>
            <a:endParaRPr lang="fi-FI"/>
          </a:p>
        </p:txBody>
      </p:sp>
      <p:pic>
        <p:nvPicPr>
          <p:cNvPr id="9" name="Picture 8" descr="PP_Alapalkki.jpg"/>
          <p:cNvPicPr>
            <a:picLocks noChangeAspect="1"/>
          </p:cNvPicPr>
          <p:nvPr userDrawn="1"/>
        </p:nvPicPr>
        <p:blipFill>
          <a:blip r:embed="rId3"/>
          <a:srcRect l="87479" t="56382" r="2648"/>
          <a:stretch>
            <a:fillRect/>
          </a:stretch>
        </p:blipFill>
        <p:spPr>
          <a:xfrm>
            <a:off x="8218129" y="6455134"/>
            <a:ext cx="925871" cy="471489"/>
          </a:xfrm>
          <a:prstGeom prst="rect">
            <a:avLst/>
          </a:prstGeom>
        </p:spPr>
      </p:pic>
      <p:sp>
        <p:nvSpPr>
          <p:cNvPr id="11" name="Rectangle 10"/>
          <p:cNvSpPr/>
          <p:nvPr userDrawn="1"/>
        </p:nvSpPr>
        <p:spPr>
          <a:xfrm>
            <a:off x="-204839" y="6368445"/>
            <a:ext cx="9611890" cy="45719"/>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p>
        </p:txBody>
      </p:sp>
      <p:sp>
        <p:nvSpPr>
          <p:cNvPr id="3" name="Vertical Text Placeholder 2"/>
          <p:cNvSpPr>
            <a:spLocks noGrp="1"/>
          </p:cNvSpPr>
          <p:nvPr>
            <p:ph type="body" orient="vert" idx="1"/>
          </p:nvPr>
        </p:nvSpPr>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5" name="Picture 4" descr="Teonpaikka_Logo_Iso.jpg"/>
          <p:cNvPicPr>
            <a:picLocks noChangeAspect="1"/>
          </p:cNvPicPr>
          <p:nvPr userDrawn="1"/>
        </p:nvPicPr>
        <p:blipFill>
          <a:blip r:embed="rId2"/>
          <a:stretch>
            <a:fillRect/>
          </a:stretch>
        </p:blipFill>
        <p:spPr>
          <a:xfrm>
            <a:off x="2438886" y="2745981"/>
            <a:ext cx="3958245" cy="1031173"/>
          </a:xfrm>
          <a:prstGeom prst="rect">
            <a:avLst/>
          </a:prstGeom>
        </p:spPr>
      </p:pic>
      <p:sp>
        <p:nvSpPr>
          <p:cNvPr id="7" name="Date Placeholder 3"/>
          <p:cNvSpPr>
            <a:spLocks noGrp="1"/>
          </p:cNvSpPr>
          <p:nvPr>
            <p:ph type="dt" sz="half" idx="2"/>
          </p:nvPr>
        </p:nvSpPr>
        <p:spPr>
          <a:xfrm>
            <a:off x="73746" y="6455134"/>
            <a:ext cx="819967" cy="402866"/>
          </a:xfrm>
          <a:prstGeom prst="rect">
            <a:avLst/>
          </a:prstGeom>
        </p:spPr>
        <p:txBody>
          <a:bodyPr vert="horz" lIns="91440" tIns="45720" rIns="91440" bIns="45720" rtlCol="0" anchor="ctr"/>
          <a:lstStyle>
            <a:lvl1pPr algn="l">
              <a:defRPr sz="900">
                <a:solidFill>
                  <a:schemeClr val="tx1"/>
                </a:solidFill>
                <a:latin typeface="Verdana"/>
                <a:cs typeface="Verdana"/>
              </a:defRPr>
            </a:lvl1pPr>
          </a:lstStyle>
          <a:p>
            <a:fld id="{33376B9F-F639-2843-A720-790AFFB3D5E3}" type="datetime1">
              <a:rPr lang="fi-FI" smtClean="0"/>
              <a:t>14.6.16</a:t>
            </a:fld>
            <a:endParaRPr lang="fi-FI"/>
          </a:p>
        </p:txBody>
      </p:sp>
      <p:pic>
        <p:nvPicPr>
          <p:cNvPr id="9" name="Picture 8" descr="PP_Alapalkki.jpg"/>
          <p:cNvPicPr>
            <a:picLocks noChangeAspect="1"/>
          </p:cNvPicPr>
          <p:nvPr userDrawn="1"/>
        </p:nvPicPr>
        <p:blipFill>
          <a:blip r:embed="rId3"/>
          <a:srcRect l="87479" t="56382" r="2648"/>
          <a:stretch>
            <a:fillRect/>
          </a:stretch>
        </p:blipFill>
        <p:spPr>
          <a:xfrm>
            <a:off x="8218129" y="6455134"/>
            <a:ext cx="925871" cy="471489"/>
          </a:xfrm>
          <a:prstGeom prst="rect">
            <a:avLst/>
          </a:prstGeom>
        </p:spPr>
      </p:pic>
      <p:sp>
        <p:nvSpPr>
          <p:cNvPr id="11" name="Rectangle 10"/>
          <p:cNvSpPr/>
          <p:nvPr userDrawn="1"/>
        </p:nvSpPr>
        <p:spPr>
          <a:xfrm>
            <a:off x="-204839" y="6368445"/>
            <a:ext cx="9611890" cy="45719"/>
          </a:xfrm>
          <a:prstGeom prst="rect">
            <a:avLst/>
          </a:prstGeom>
          <a:solidFill>
            <a:srgbClr val="10A9D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Teonpaikka_Logo_Iso.jpg"/>
          <p:cNvPicPr>
            <a:picLocks noChangeAspect="1"/>
          </p:cNvPicPr>
          <p:nvPr userDrawn="1"/>
        </p:nvPicPr>
        <p:blipFill>
          <a:blip r:embed="rId2"/>
          <a:stretch>
            <a:fillRect/>
          </a:stretch>
        </p:blipFill>
        <p:spPr>
          <a:xfrm>
            <a:off x="2438886" y="2546328"/>
            <a:ext cx="3958245" cy="1184210"/>
          </a:xfrm>
          <a:prstGeom prst="rect">
            <a:avLst/>
          </a:prstGeom>
        </p:spPr>
      </p:pic>
      <p:sp>
        <p:nvSpPr>
          <p:cNvPr id="7" name="Date Placeholder 3"/>
          <p:cNvSpPr>
            <a:spLocks noGrp="1"/>
          </p:cNvSpPr>
          <p:nvPr>
            <p:ph type="dt" sz="half" idx="2"/>
          </p:nvPr>
        </p:nvSpPr>
        <p:spPr>
          <a:xfrm>
            <a:off x="73746" y="6455134"/>
            <a:ext cx="819967" cy="402866"/>
          </a:xfrm>
          <a:prstGeom prst="rect">
            <a:avLst/>
          </a:prstGeom>
        </p:spPr>
        <p:txBody>
          <a:bodyPr vert="horz" lIns="91440" tIns="45720" rIns="91440" bIns="45720" rtlCol="0" anchor="ctr"/>
          <a:lstStyle>
            <a:lvl1pPr algn="l">
              <a:defRPr sz="900">
                <a:solidFill>
                  <a:schemeClr val="tx1"/>
                </a:solidFill>
                <a:latin typeface="Verdana"/>
                <a:cs typeface="Verdana"/>
              </a:defRPr>
            </a:lvl1pPr>
          </a:lstStyle>
          <a:p>
            <a:fld id="{423F0760-4958-554F-AD33-CA3BD4FB580C}" type="datetime1">
              <a:rPr lang="fi-FI" smtClean="0"/>
              <a:t>14.6.16</a:t>
            </a:fld>
            <a:endParaRPr lang="fi-FI"/>
          </a:p>
        </p:txBody>
      </p:sp>
      <p:pic>
        <p:nvPicPr>
          <p:cNvPr id="9" name="Picture 8" descr="PP_Alapalkki.jpg"/>
          <p:cNvPicPr>
            <a:picLocks noChangeAspect="1"/>
          </p:cNvPicPr>
          <p:nvPr userDrawn="1"/>
        </p:nvPicPr>
        <p:blipFill>
          <a:blip r:embed="rId3"/>
          <a:srcRect l="87479" t="56382" r="2648"/>
          <a:stretch>
            <a:fillRect/>
          </a:stretch>
        </p:blipFill>
        <p:spPr>
          <a:xfrm>
            <a:off x="8218129" y="6455134"/>
            <a:ext cx="925871" cy="471489"/>
          </a:xfrm>
          <a:prstGeom prst="rect">
            <a:avLst/>
          </a:prstGeom>
        </p:spPr>
      </p:pic>
      <p:sp>
        <p:nvSpPr>
          <p:cNvPr id="11" name="Rectangle 10"/>
          <p:cNvSpPr/>
          <p:nvPr userDrawn="1"/>
        </p:nvSpPr>
        <p:spPr>
          <a:xfrm>
            <a:off x="-204839" y="6368445"/>
            <a:ext cx="9611890" cy="45719"/>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91636"/>
            <a:ext cx="7772400" cy="1185044"/>
          </a:xfrm>
        </p:spPr>
        <p:txBody>
          <a:bodyPr>
            <a:normAutofit/>
          </a:bodyPr>
          <a:lstStyle>
            <a:lvl1pPr algn="ctr">
              <a:defRPr sz="4000" u="heavy" baseline="0">
                <a:uFill>
                  <a:solidFill>
                    <a:srgbClr val="ABCB2A"/>
                  </a:solidFill>
                </a:uFill>
              </a:defRPr>
            </a:lvl1pPr>
          </a:lstStyle>
          <a:p>
            <a:r>
              <a:rPr lang="fi-FI"/>
              <a:t>Välisivun otsikko</a:t>
            </a:r>
          </a:p>
        </p:txBody>
      </p:sp>
      <p:sp>
        <p:nvSpPr>
          <p:cNvPr id="3" name="Subtitle 2"/>
          <p:cNvSpPr>
            <a:spLocks noGrp="1"/>
          </p:cNvSpPr>
          <p:nvPr>
            <p:ph type="subTitle" idx="1"/>
          </p:nvPr>
        </p:nvSpPr>
        <p:spPr>
          <a:xfrm>
            <a:off x="1371600" y="3436381"/>
            <a:ext cx="6400800" cy="1752600"/>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tx1"/>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a:p>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91636"/>
            <a:ext cx="7772400" cy="1185044"/>
          </a:xfrm>
        </p:spPr>
        <p:txBody>
          <a:bodyPr>
            <a:normAutofit/>
          </a:bodyPr>
          <a:lstStyle>
            <a:lvl1pPr algn="ctr">
              <a:defRPr sz="4000" u="heavy" baseline="0">
                <a:uFill>
                  <a:solidFill>
                    <a:srgbClr val="ABCB2A"/>
                  </a:solidFill>
                </a:uFill>
              </a:defRPr>
            </a:lvl1pPr>
          </a:lstStyle>
          <a:p>
            <a:r>
              <a:rPr lang="fi-FI"/>
              <a:t>Välisivun otsikko</a:t>
            </a:r>
          </a:p>
        </p:txBody>
      </p:sp>
      <p:sp>
        <p:nvSpPr>
          <p:cNvPr id="3" name="Subtitle 2"/>
          <p:cNvSpPr>
            <a:spLocks noGrp="1"/>
          </p:cNvSpPr>
          <p:nvPr>
            <p:ph type="subTitle" idx="1"/>
          </p:nvPr>
        </p:nvSpPr>
        <p:spPr>
          <a:xfrm>
            <a:off x="1371600" y="3436381"/>
            <a:ext cx="6400800" cy="1752600"/>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tx1"/>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a:p>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p>
        </p:txBody>
      </p:sp>
      <p:sp>
        <p:nvSpPr>
          <p:cNvPr id="3" name="Vertical Text Placeholder 2"/>
          <p:cNvSpPr>
            <a:spLocks noGrp="1"/>
          </p:cNvSpPr>
          <p:nvPr>
            <p:ph type="body" orient="vert" idx="1"/>
          </p:nvPr>
        </p:nvSpPr>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4" Type="http://schemas.openxmlformats.org/officeDocument/2006/relationships/image" Target="../media/image5.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5870" y="274638"/>
            <a:ext cx="7366001" cy="1143000"/>
          </a:xfrm>
          <a:prstGeom prst="rect">
            <a:avLst/>
          </a:prstGeom>
        </p:spPr>
        <p:txBody>
          <a:bodyPr vert="horz" lIns="91440" tIns="45720" rIns="91440" bIns="45720" rtlCol="0" anchor="ctr">
            <a:normAutofit/>
          </a:bodyPr>
          <a:lstStyle/>
          <a:p>
            <a:r>
              <a:rPr lang="en-US"/>
              <a:t>Otsikko</a:t>
            </a:r>
            <a:endParaRPr lang="fi-FI"/>
          </a:p>
        </p:txBody>
      </p:sp>
      <p:sp>
        <p:nvSpPr>
          <p:cNvPr id="3" name="Text Placeholder 2"/>
          <p:cNvSpPr>
            <a:spLocks noGrp="1"/>
          </p:cNvSpPr>
          <p:nvPr>
            <p:ph type="body" idx="1"/>
          </p:nvPr>
        </p:nvSpPr>
        <p:spPr>
          <a:xfrm>
            <a:off x="925870" y="1314088"/>
            <a:ext cx="7366001" cy="4115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6" name="Picture 5" descr="PP_Alapalkki_01.jpg"/>
          <p:cNvPicPr>
            <a:picLocks noChangeAspect="1"/>
          </p:cNvPicPr>
          <p:nvPr userDrawn="1"/>
        </p:nvPicPr>
        <p:blipFill>
          <a:blip r:embed="rId15"/>
          <a:stretch>
            <a:fillRect/>
          </a:stretch>
        </p:blipFill>
        <p:spPr>
          <a:xfrm>
            <a:off x="36082" y="5868199"/>
            <a:ext cx="9143995" cy="982585"/>
          </a:xfrm>
          <a:prstGeom prst="rect">
            <a:avLst/>
          </a:prstGeom>
        </p:spPr>
      </p:pic>
      <p:sp>
        <p:nvSpPr>
          <p:cNvPr id="8" name="Rectangle 7"/>
          <p:cNvSpPr/>
          <p:nvPr userDrawn="1"/>
        </p:nvSpPr>
        <p:spPr>
          <a:xfrm>
            <a:off x="2377869" y="6119407"/>
            <a:ext cx="6802211" cy="45719"/>
          </a:xfrm>
          <a:prstGeom prst="rect">
            <a:avLst/>
          </a:prstGeom>
          <a:solidFill>
            <a:srgbClr val="10A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60" r:id="rId13"/>
  </p:sldLayoutIdLst>
  <p:hf hdr="0" ftr="0" dt="0"/>
  <p:txStyles>
    <p:titleStyle>
      <a:lvl1pPr algn="l" defTabSz="457200" rtl="0" eaLnBrk="1" latinLnBrk="0" hangingPunct="1">
        <a:spcBef>
          <a:spcPct val="0"/>
        </a:spcBef>
        <a:buNone/>
        <a:defRPr sz="3200" b="0" i="0" u="heavy" kern="1200" baseline="0">
          <a:solidFill>
            <a:schemeClr val="tx1"/>
          </a:solidFill>
          <a:uFill>
            <a:solidFill>
              <a:srgbClr val="ABCB2A"/>
            </a:solidFill>
          </a:uFill>
          <a:latin typeface="Georgia"/>
          <a:ea typeface="+mj-ea"/>
          <a:cs typeface="Georgia"/>
        </a:defRPr>
      </a:lvl1pPr>
    </p:titleStyle>
    <p:bodyStyle>
      <a:lvl1pPr marL="342900" indent="-342900" algn="l" defTabSz="457200" rtl="0" eaLnBrk="1" latinLnBrk="0" hangingPunct="1">
        <a:spcBef>
          <a:spcPts val="400"/>
        </a:spcBef>
        <a:buFont typeface="Arial"/>
        <a:buNone/>
        <a:defRPr sz="1600" kern="1200">
          <a:solidFill>
            <a:schemeClr val="tx1"/>
          </a:solidFill>
          <a:latin typeface="Verdana"/>
          <a:ea typeface="+mn-ea"/>
          <a:cs typeface="Calibri (Body)"/>
        </a:defRPr>
      </a:lvl1pPr>
      <a:lvl2pPr marL="742950" indent="-285750" algn="l" defTabSz="457200" rtl="0" eaLnBrk="1" latinLnBrk="0" hangingPunct="1">
        <a:spcBef>
          <a:spcPts val="400"/>
        </a:spcBef>
        <a:buFont typeface="Arial"/>
        <a:buChar char="–"/>
        <a:defRPr sz="1300" kern="1200">
          <a:solidFill>
            <a:schemeClr val="tx1"/>
          </a:solidFill>
          <a:latin typeface="Verdana"/>
          <a:ea typeface="+mn-ea"/>
          <a:cs typeface="+mn-cs"/>
        </a:defRPr>
      </a:lvl2pPr>
      <a:lvl3pPr marL="1143000" indent="-228600" algn="l" defTabSz="457200" rtl="0" eaLnBrk="1" latinLnBrk="0" hangingPunct="1">
        <a:spcBef>
          <a:spcPts val="400"/>
        </a:spcBef>
        <a:buFont typeface="Arial"/>
        <a:buChar char="•"/>
        <a:defRPr sz="1200" kern="1200">
          <a:solidFill>
            <a:schemeClr val="tx1"/>
          </a:solidFill>
          <a:latin typeface="Verdana"/>
          <a:ea typeface="+mn-ea"/>
          <a:cs typeface="+mn-cs"/>
        </a:defRPr>
      </a:lvl3pPr>
      <a:lvl4pPr marL="1600200" indent="-228600" algn="l" defTabSz="457200" rtl="0" eaLnBrk="1" latinLnBrk="0" hangingPunct="1">
        <a:spcBef>
          <a:spcPts val="400"/>
        </a:spcBef>
        <a:buFont typeface="Arial"/>
        <a:buChar char="–"/>
        <a:defRPr sz="1200" kern="1200">
          <a:solidFill>
            <a:schemeClr val="tx1"/>
          </a:solidFill>
          <a:latin typeface="Verdana"/>
          <a:ea typeface="+mn-ea"/>
          <a:cs typeface="+mn-cs"/>
        </a:defRPr>
      </a:lvl4pPr>
      <a:lvl5pPr marL="2057400" indent="-228600" algn="l" defTabSz="457200" rtl="0" eaLnBrk="1" latinLnBrk="0" hangingPunct="1">
        <a:spcBef>
          <a:spcPts val="400"/>
        </a:spcBef>
        <a:buFont typeface="Arial"/>
        <a:buChar char="»"/>
        <a:defRPr sz="1200" kern="1200">
          <a:solidFill>
            <a:schemeClr val="tx1"/>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5870" y="274638"/>
            <a:ext cx="7366001" cy="1143000"/>
          </a:xfrm>
          <a:prstGeom prst="rect">
            <a:avLst/>
          </a:prstGeom>
        </p:spPr>
        <p:txBody>
          <a:bodyPr vert="horz" lIns="91440" tIns="45720" rIns="91440" bIns="45720" rtlCol="0" anchor="ctr">
            <a:normAutofit/>
          </a:bodyPr>
          <a:lstStyle/>
          <a:p>
            <a:r>
              <a:rPr lang="en-US"/>
              <a:t>Otsikko</a:t>
            </a:r>
            <a:endParaRPr lang="fi-FI"/>
          </a:p>
        </p:txBody>
      </p:sp>
      <p:sp>
        <p:nvSpPr>
          <p:cNvPr id="3" name="Text Placeholder 2"/>
          <p:cNvSpPr>
            <a:spLocks noGrp="1"/>
          </p:cNvSpPr>
          <p:nvPr>
            <p:ph type="body" idx="1"/>
          </p:nvPr>
        </p:nvSpPr>
        <p:spPr>
          <a:xfrm>
            <a:off x="925870" y="1314088"/>
            <a:ext cx="7366001" cy="4115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6" name="Picture 5" descr="PP_Alapalkki_01.jpg"/>
          <p:cNvPicPr>
            <a:picLocks noChangeAspect="1"/>
          </p:cNvPicPr>
          <p:nvPr userDrawn="1"/>
        </p:nvPicPr>
        <p:blipFill>
          <a:blip r:embed="rId14"/>
          <a:stretch>
            <a:fillRect/>
          </a:stretch>
        </p:blipFill>
        <p:spPr>
          <a:xfrm>
            <a:off x="36082" y="5868199"/>
            <a:ext cx="9143995" cy="982585"/>
          </a:xfrm>
          <a:prstGeom prst="rect">
            <a:avLst/>
          </a:prstGeom>
        </p:spPr>
      </p:pic>
      <p:sp>
        <p:nvSpPr>
          <p:cNvPr id="8" name="Rectangle 7"/>
          <p:cNvSpPr/>
          <p:nvPr userDrawn="1"/>
        </p:nvSpPr>
        <p:spPr>
          <a:xfrm>
            <a:off x="2377869" y="6119407"/>
            <a:ext cx="6802211" cy="45719"/>
          </a:xfrm>
          <a:prstGeom prst="rect">
            <a:avLst/>
          </a:prstGeom>
          <a:solidFill>
            <a:srgbClr val="10A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457200" rtl="0" eaLnBrk="1" latinLnBrk="0" hangingPunct="1">
        <a:spcBef>
          <a:spcPct val="0"/>
        </a:spcBef>
        <a:buNone/>
        <a:defRPr sz="3200" b="0" i="0" u="heavy" kern="1200" baseline="0">
          <a:solidFill>
            <a:schemeClr val="tx1"/>
          </a:solidFill>
          <a:uFill>
            <a:solidFill>
              <a:srgbClr val="ABCB2A"/>
            </a:solidFill>
          </a:uFill>
          <a:latin typeface="Georgia"/>
          <a:ea typeface="+mj-ea"/>
          <a:cs typeface="Georgia"/>
        </a:defRPr>
      </a:lvl1pPr>
    </p:titleStyle>
    <p:bodyStyle>
      <a:lvl1pPr marL="342900" indent="-342900" algn="l" defTabSz="457200" rtl="0" eaLnBrk="1" latinLnBrk="0" hangingPunct="1">
        <a:spcBef>
          <a:spcPts val="400"/>
        </a:spcBef>
        <a:buFont typeface="Arial"/>
        <a:buNone/>
        <a:defRPr sz="1600" kern="1200">
          <a:solidFill>
            <a:schemeClr val="tx1"/>
          </a:solidFill>
          <a:latin typeface="Verdana"/>
          <a:ea typeface="+mn-ea"/>
          <a:cs typeface="Calibri (Body)"/>
        </a:defRPr>
      </a:lvl1pPr>
      <a:lvl2pPr marL="742950" indent="-285750" algn="l" defTabSz="457200" rtl="0" eaLnBrk="1" latinLnBrk="0" hangingPunct="1">
        <a:spcBef>
          <a:spcPts val="400"/>
        </a:spcBef>
        <a:buFont typeface="Arial"/>
        <a:buChar char="–"/>
        <a:defRPr sz="1300" kern="1200">
          <a:solidFill>
            <a:schemeClr val="tx1"/>
          </a:solidFill>
          <a:latin typeface="Verdana"/>
          <a:ea typeface="+mn-ea"/>
          <a:cs typeface="+mn-cs"/>
        </a:defRPr>
      </a:lvl2pPr>
      <a:lvl3pPr marL="1143000" indent="-228600" algn="l" defTabSz="457200" rtl="0" eaLnBrk="1" latinLnBrk="0" hangingPunct="1">
        <a:spcBef>
          <a:spcPts val="400"/>
        </a:spcBef>
        <a:buFont typeface="Arial"/>
        <a:buChar char="•"/>
        <a:defRPr sz="1200" kern="1200">
          <a:solidFill>
            <a:schemeClr val="tx1"/>
          </a:solidFill>
          <a:latin typeface="Verdana"/>
          <a:ea typeface="+mn-ea"/>
          <a:cs typeface="+mn-cs"/>
        </a:defRPr>
      </a:lvl3pPr>
      <a:lvl4pPr marL="1600200" indent="-228600" algn="l" defTabSz="457200" rtl="0" eaLnBrk="1" latinLnBrk="0" hangingPunct="1">
        <a:spcBef>
          <a:spcPts val="400"/>
        </a:spcBef>
        <a:buFont typeface="Arial"/>
        <a:buChar char="–"/>
        <a:defRPr sz="1200" kern="1200">
          <a:solidFill>
            <a:schemeClr val="tx1"/>
          </a:solidFill>
          <a:latin typeface="Verdana"/>
          <a:ea typeface="+mn-ea"/>
          <a:cs typeface="+mn-cs"/>
        </a:defRPr>
      </a:lvl4pPr>
      <a:lvl5pPr marL="2057400" indent="-228600" algn="l" defTabSz="457200" rtl="0" eaLnBrk="1" latinLnBrk="0" hangingPunct="1">
        <a:spcBef>
          <a:spcPts val="400"/>
        </a:spcBef>
        <a:buFont typeface="Arial"/>
        <a:buChar char="»"/>
        <a:defRPr sz="1200" kern="1200">
          <a:solidFill>
            <a:schemeClr val="tx1"/>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375065"/>
            <a:ext cx="7769431" cy="1201615"/>
          </a:xfrm>
        </p:spPr>
        <p:txBody>
          <a:bodyPr>
            <a:noAutofit/>
          </a:bodyPr>
          <a:lstStyle/>
          <a:p>
            <a:r>
              <a:rPr lang="fi-FI" sz="2800" dirty="0"/>
              <a:t/>
            </a:r>
            <a:br>
              <a:rPr lang="fi-FI" sz="2800" dirty="0"/>
            </a:br>
            <a:r>
              <a:rPr lang="fi-FI" sz="2800" dirty="0"/>
              <a:t/>
            </a:r>
            <a:br>
              <a:rPr lang="fi-FI" sz="2800" dirty="0"/>
            </a:br>
            <a:r>
              <a:rPr lang="fi-FI" sz="2800" dirty="0"/>
              <a:t/>
            </a:r>
            <a:br>
              <a:rPr lang="fi-FI" sz="2800" dirty="0"/>
            </a:br>
            <a:endParaRPr lang="fi-FI" sz="2800" dirty="0"/>
          </a:p>
        </p:txBody>
      </p:sp>
      <p:sp>
        <p:nvSpPr>
          <p:cNvPr id="3" name="Tekstiruutu 2"/>
          <p:cNvSpPr txBox="1"/>
          <p:nvPr/>
        </p:nvSpPr>
        <p:spPr>
          <a:xfrm>
            <a:off x="7825415" y="6222937"/>
            <a:ext cx="1948090" cy="307777"/>
          </a:xfrm>
          <a:prstGeom prst="rect">
            <a:avLst/>
          </a:prstGeom>
          <a:noFill/>
        </p:spPr>
        <p:txBody>
          <a:bodyPr wrap="square" rtlCol="0">
            <a:spAutoFit/>
          </a:bodyPr>
          <a:lstStyle/>
          <a:p>
            <a:r>
              <a:rPr lang="fi-FI" sz="1400" dirty="0" smtClean="0"/>
              <a:t>15.6.2016</a:t>
            </a:r>
            <a:endParaRPr lang="fi-FI" sz="1400" dirty="0"/>
          </a:p>
        </p:txBody>
      </p:sp>
      <p:pic>
        <p:nvPicPr>
          <p:cNvPr id="6" name="Kuva 5" descr="Mentorit ry, Aktorit Keskolla-62.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685800" y="274975"/>
            <a:ext cx="7986431" cy="5345738"/>
          </a:xfrm>
          <a:prstGeom prst="rect">
            <a:avLst/>
          </a:prstGeom>
        </p:spPr>
      </p:pic>
      <p:pic>
        <p:nvPicPr>
          <p:cNvPr id="4" name="Kuva 3" descr="suomenmentoritlogo_pieni[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74975"/>
            <a:ext cx="3568700" cy="1016000"/>
          </a:xfrm>
          <a:prstGeom prst="rect">
            <a:avLst/>
          </a:prstGeom>
        </p:spPr>
      </p:pic>
      <p:sp>
        <p:nvSpPr>
          <p:cNvPr id="5" name="Tekstiruutu 4"/>
          <p:cNvSpPr txBox="1"/>
          <p:nvPr/>
        </p:nvSpPr>
        <p:spPr>
          <a:xfrm>
            <a:off x="7518203" y="5722908"/>
            <a:ext cx="1874055" cy="307777"/>
          </a:xfrm>
          <a:prstGeom prst="rect">
            <a:avLst/>
          </a:prstGeom>
          <a:noFill/>
        </p:spPr>
        <p:txBody>
          <a:bodyPr wrap="square" rtlCol="0">
            <a:spAutoFit/>
          </a:bodyPr>
          <a:lstStyle/>
          <a:p>
            <a:r>
              <a:rPr lang="fi-FI" sz="1400" dirty="0" smtClean="0"/>
              <a:t>Annika Räsänen</a:t>
            </a:r>
            <a:endParaRPr lang="fi-FI" sz="1400" dirty="0"/>
          </a:p>
        </p:txBody>
      </p:sp>
    </p:spTree>
    <p:extLst>
      <p:ext uri="{BB962C8B-B14F-4D97-AF65-F5344CB8AC3E}">
        <p14:creationId xmlns:p14="http://schemas.microsoft.com/office/powerpoint/2010/main" val="37800954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dirty="0" smtClean="0"/>
              <a:t>Suomen Mentorit ry</a:t>
            </a:r>
            <a:endParaRPr lang="fi-FI" dirty="0"/>
          </a:p>
        </p:txBody>
      </p:sp>
      <p:sp>
        <p:nvSpPr>
          <p:cNvPr id="5" name="Sisällön paikkamerkki 4"/>
          <p:cNvSpPr>
            <a:spLocks noGrp="1"/>
          </p:cNvSpPr>
          <p:nvPr>
            <p:ph idx="1"/>
          </p:nvPr>
        </p:nvSpPr>
        <p:spPr>
          <a:xfrm>
            <a:off x="925870" y="1528599"/>
            <a:ext cx="8013414" cy="4115108"/>
          </a:xfrm>
        </p:spPr>
        <p:txBody>
          <a:bodyPr>
            <a:normAutofit/>
          </a:bodyPr>
          <a:lstStyle/>
          <a:p>
            <a:pPr>
              <a:buFont typeface="Arial"/>
              <a:buChar char="•"/>
            </a:pPr>
            <a:r>
              <a:rPr lang="en-US" dirty="0" err="1">
                <a:cs typeface="Verdana"/>
              </a:rPr>
              <a:t>Tavoite</a:t>
            </a:r>
            <a:r>
              <a:rPr lang="en-US" dirty="0">
                <a:cs typeface="Verdana"/>
              </a:rPr>
              <a:t>: </a:t>
            </a:r>
            <a:r>
              <a:rPr lang="en-US" b="1" dirty="0" err="1">
                <a:cs typeface="Verdana"/>
              </a:rPr>
              <a:t>Yksikään</a:t>
            </a:r>
            <a:r>
              <a:rPr lang="en-US" b="1" dirty="0">
                <a:cs typeface="Verdana"/>
              </a:rPr>
              <a:t> </a:t>
            </a:r>
            <a:r>
              <a:rPr lang="en-US" b="1" dirty="0" err="1">
                <a:cs typeface="Verdana"/>
              </a:rPr>
              <a:t>nuori</a:t>
            </a:r>
            <a:r>
              <a:rPr lang="en-US" b="1" dirty="0">
                <a:cs typeface="Verdana"/>
              </a:rPr>
              <a:t> </a:t>
            </a:r>
            <a:r>
              <a:rPr lang="en-US" b="1" dirty="0" err="1">
                <a:cs typeface="Verdana"/>
              </a:rPr>
              <a:t>ei</a:t>
            </a:r>
            <a:r>
              <a:rPr lang="en-US" b="1" dirty="0">
                <a:cs typeface="Verdana"/>
              </a:rPr>
              <a:t> </a:t>
            </a:r>
            <a:r>
              <a:rPr lang="en-US" b="1" dirty="0" err="1">
                <a:cs typeface="Verdana"/>
              </a:rPr>
              <a:t>saa</a:t>
            </a:r>
            <a:r>
              <a:rPr lang="en-US" b="1" dirty="0">
                <a:cs typeface="Verdana"/>
              </a:rPr>
              <a:t> </a:t>
            </a:r>
            <a:r>
              <a:rPr lang="en-US" b="1" dirty="0" err="1">
                <a:cs typeface="Verdana"/>
              </a:rPr>
              <a:t>pudota</a:t>
            </a:r>
            <a:r>
              <a:rPr lang="en-US" b="1" dirty="0">
                <a:cs typeface="Verdana"/>
              </a:rPr>
              <a:t> </a:t>
            </a:r>
            <a:r>
              <a:rPr lang="en-US" b="1" dirty="0" err="1">
                <a:cs typeface="Verdana"/>
              </a:rPr>
              <a:t>kyydistä</a:t>
            </a:r>
            <a:r>
              <a:rPr lang="en-US" b="1" dirty="0">
                <a:cs typeface="Verdana"/>
              </a:rPr>
              <a:t>. </a:t>
            </a:r>
            <a:r>
              <a:rPr lang="en-US" b="1" dirty="0" err="1">
                <a:cs typeface="Verdana"/>
              </a:rPr>
              <a:t>Ei</a:t>
            </a:r>
            <a:r>
              <a:rPr lang="en-US" b="1" dirty="0">
                <a:cs typeface="Verdana"/>
              </a:rPr>
              <a:t> </a:t>
            </a:r>
            <a:r>
              <a:rPr lang="en-US" b="1" dirty="0" err="1">
                <a:cs typeface="Verdana"/>
              </a:rPr>
              <a:t>edes</a:t>
            </a:r>
            <a:r>
              <a:rPr lang="en-US" b="1" dirty="0">
                <a:cs typeface="Verdana"/>
              </a:rPr>
              <a:t> </a:t>
            </a:r>
            <a:r>
              <a:rPr lang="en-US" b="1" dirty="0" err="1">
                <a:cs typeface="Verdana"/>
              </a:rPr>
              <a:t>korkeakoulutettu</a:t>
            </a:r>
            <a:r>
              <a:rPr lang="en-US" b="1" dirty="0">
                <a:cs typeface="Verdana"/>
              </a:rPr>
              <a:t>. </a:t>
            </a:r>
            <a:endParaRPr lang="en-US" b="1" dirty="0" smtClean="0">
              <a:cs typeface="Verdana"/>
            </a:endParaRPr>
          </a:p>
          <a:p>
            <a:pPr marL="0" indent="0"/>
            <a:endParaRPr lang="fi-FI" dirty="0">
              <a:cs typeface="Verdana"/>
            </a:endParaRPr>
          </a:p>
          <a:p>
            <a:pPr lvl="0">
              <a:buFont typeface="Arial"/>
              <a:buChar char="•"/>
            </a:pPr>
            <a:r>
              <a:rPr lang="en-US" dirty="0">
                <a:cs typeface="Verdana"/>
              </a:rPr>
              <a:t>Yhdistys on </a:t>
            </a:r>
            <a:r>
              <a:rPr lang="en-US" dirty="0" err="1">
                <a:cs typeface="Verdana"/>
              </a:rPr>
              <a:t>perustettu</a:t>
            </a:r>
            <a:r>
              <a:rPr lang="en-US" dirty="0">
                <a:cs typeface="Verdana"/>
              </a:rPr>
              <a:t> </a:t>
            </a:r>
            <a:r>
              <a:rPr lang="en-US" dirty="0" err="1">
                <a:cs typeface="Verdana"/>
              </a:rPr>
              <a:t>syksyllä</a:t>
            </a:r>
            <a:r>
              <a:rPr lang="en-US" dirty="0">
                <a:cs typeface="Verdana"/>
              </a:rPr>
              <a:t> 2012. </a:t>
            </a:r>
            <a:endParaRPr lang="en-US" dirty="0" smtClean="0">
              <a:cs typeface="Verdana"/>
            </a:endParaRPr>
          </a:p>
          <a:p>
            <a:pPr marL="0" lvl="0" indent="0"/>
            <a:endParaRPr lang="fi-FI" dirty="0">
              <a:cs typeface="Verdana"/>
            </a:endParaRPr>
          </a:p>
          <a:p>
            <a:pPr lvl="0">
              <a:buFont typeface="Arial"/>
              <a:buChar char="•"/>
            </a:pPr>
            <a:r>
              <a:rPr lang="en-US" dirty="0" err="1">
                <a:cs typeface="Verdana"/>
              </a:rPr>
              <a:t>Yli</a:t>
            </a:r>
            <a:r>
              <a:rPr lang="en-US" dirty="0">
                <a:cs typeface="Verdana"/>
              </a:rPr>
              <a:t> </a:t>
            </a:r>
            <a:r>
              <a:rPr lang="en-US" dirty="0" smtClean="0">
                <a:cs typeface="Verdana"/>
              </a:rPr>
              <a:t>500 </a:t>
            </a:r>
            <a:r>
              <a:rPr lang="en-US" dirty="0" err="1">
                <a:cs typeface="Verdana"/>
              </a:rPr>
              <a:t>aktoria</a:t>
            </a:r>
            <a:r>
              <a:rPr lang="en-US" dirty="0">
                <a:cs typeface="Verdana"/>
              </a:rPr>
              <a:t> on </a:t>
            </a:r>
            <a:r>
              <a:rPr lang="en-US" dirty="0" err="1">
                <a:cs typeface="Verdana"/>
              </a:rPr>
              <a:t>ollut</a:t>
            </a:r>
            <a:r>
              <a:rPr lang="en-US" dirty="0">
                <a:cs typeface="Verdana"/>
              </a:rPr>
              <a:t> jo </a:t>
            </a:r>
            <a:r>
              <a:rPr lang="en-US" dirty="0" err="1">
                <a:cs typeface="Verdana"/>
              </a:rPr>
              <a:t>mukana</a:t>
            </a:r>
            <a:r>
              <a:rPr lang="en-US" dirty="0">
                <a:cs typeface="Verdana"/>
              </a:rPr>
              <a:t> </a:t>
            </a:r>
            <a:r>
              <a:rPr lang="en-US" dirty="0" err="1">
                <a:cs typeface="Verdana"/>
              </a:rPr>
              <a:t>mentorointiohjelmassa</a:t>
            </a:r>
            <a:r>
              <a:rPr lang="en-US" dirty="0" smtClean="0">
                <a:cs typeface="Verdana"/>
              </a:rPr>
              <a:t>.</a:t>
            </a:r>
          </a:p>
          <a:p>
            <a:pPr marL="0" lvl="0" indent="0"/>
            <a:r>
              <a:rPr lang="en-US" dirty="0" smtClean="0">
                <a:cs typeface="Verdana"/>
              </a:rPr>
              <a:t> </a:t>
            </a:r>
            <a:endParaRPr lang="fi-FI" dirty="0">
              <a:cs typeface="Verdana"/>
            </a:endParaRPr>
          </a:p>
          <a:p>
            <a:pPr lvl="0">
              <a:buFont typeface="Arial"/>
              <a:buChar char="•"/>
            </a:pPr>
            <a:r>
              <a:rPr lang="en-US" dirty="0" err="1">
                <a:cs typeface="Verdana"/>
              </a:rPr>
              <a:t>P</a:t>
            </a:r>
            <a:r>
              <a:rPr lang="en-US" dirty="0" err="1" smtClean="0">
                <a:cs typeface="Verdana"/>
              </a:rPr>
              <a:t>alaute</a:t>
            </a:r>
            <a:r>
              <a:rPr lang="en-US" dirty="0" smtClean="0">
                <a:cs typeface="Verdana"/>
              </a:rPr>
              <a:t> </a:t>
            </a:r>
            <a:r>
              <a:rPr lang="en-US" dirty="0" err="1">
                <a:cs typeface="Verdana"/>
              </a:rPr>
              <a:t>ollut</a:t>
            </a:r>
            <a:r>
              <a:rPr lang="en-US" dirty="0">
                <a:cs typeface="Verdana"/>
              </a:rPr>
              <a:t> </a:t>
            </a:r>
            <a:r>
              <a:rPr lang="en-US" dirty="0" err="1">
                <a:cs typeface="Verdana"/>
              </a:rPr>
              <a:t>innostunutta</a:t>
            </a:r>
            <a:r>
              <a:rPr lang="en-US" dirty="0">
                <a:cs typeface="Verdana"/>
              </a:rPr>
              <a:t> ja </a:t>
            </a:r>
            <a:r>
              <a:rPr lang="en-US" dirty="0" err="1">
                <a:cs typeface="Verdana"/>
              </a:rPr>
              <a:t>kannustavaa</a:t>
            </a:r>
            <a:r>
              <a:rPr lang="en-US" dirty="0">
                <a:cs typeface="Verdana"/>
              </a:rPr>
              <a:t>. </a:t>
            </a:r>
            <a:endParaRPr lang="en-US" dirty="0" smtClean="0">
              <a:cs typeface="Verdana"/>
            </a:endParaRPr>
          </a:p>
          <a:p>
            <a:pPr marL="0" lvl="0" indent="0"/>
            <a:endParaRPr lang="fi-FI" dirty="0">
              <a:cs typeface="Verdana"/>
            </a:endParaRPr>
          </a:p>
          <a:p>
            <a:pPr lvl="0">
              <a:buFont typeface="Arial"/>
              <a:buChar char="•"/>
            </a:pPr>
            <a:r>
              <a:rPr lang="en-US" dirty="0" err="1">
                <a:cs typeface="Verdana"/>
              </a:rPr>
              <a:t>Mentoritoimintaa</a:t>
            </a:r>
            <a:r>
              <a:rPr lang="en-US" dirty="0">
                <a:cs typeface="Verdana"/>
              </a:rPr>
              <a:t> </a:t>
            </a:r>
            <a:r>
              <a:rPr lang="en-US" dirty="0" err="1">
                <a:cs typeface="Verdana"/>
              </a:rPr>
              <a:t>laajennetaan</a:t>
            </a:r>
            <a:r>
              <a:rPr lang="en-US" dirty="0">
                <a:cs typeface="Verdana"/>
              </a:rPr>
              <a:t> </a:t>
            </a:r>
            <a:r>
              <a:rPr lang="en-US" dirty="0" err="1">
                <a:cs typeface="Verdana"/>
              </a:rPr>
              <a:t>hallitusti</a:t>
            </a:r>
            <a:r>
              <a:rPr lang="en-US" dirty="0">
                <a:cs typeface="Verdana"/>
              </a:rPr>
              <a:t> Suomen </a:t>
            </a:r>
            <a:r>
              <a:rPr lang="en-US" dirty="0" err="1">
                <a:cs typeface="Verdana"/>
              </a:rPr>
              <a:t>yliopisto</a:t>
            </a:r>
            <a:r>
              <a:rPr lang="en-US" dirty="0">
                <a:cs typeface="Verdana"/>
              </a:rPr>
              <a:t>- ja  </a:t>
            </a:r>
            <a:r>
              <a:rPr lang="en-US" dirty="0" err="1">
                <a:cs typeface="Verdana"/>
              </a:rPr>
              <a:t>ammattikorkeakoulupaikkakunnille</a:t>
            </a:r>
            <a:r>
              <a:rPr lang="en-US" dirty="0">
                <a:cs typeface="Verdana"/>
              </a:rPr>
              <a:t> </a:t>
            </a:r>
            <a:r>
              <a:rPr lang="en-US" dirty="0" smtClean="0">
                <a:cs typeface="Verdana"/>
              </a:rPr>
              <a:t>2016-</a:t>
            </a:r>
            <a:r>
              <a:rPr lang="en-US" dirty="0">
                <a:cs typeface="Verdana"/>
              </a:rPr>
              <a:t>2017. </a:t>
            </a:r>
            <a:endParaRPr lang="en-US" dirty="0" smtClean="0">
              <a:cs typeface="Verdana"/>
            </a:endParaRPr>
          </a:p>
          <a:p>
            <a:pPr marL="0" lvl="0" indent="0"/>
            <a:endParaRPr lang="en-US" dirty="0" smtClean="0">
              <a:cs typeface="Verdana"/>
            </a:endParaRPr>
          </a:p>
          <a:p>
            <a:pPr marL="0" lvl="0" indent="0"/>
            <a:endParaRPr lang="fi-FI" dirty="0"/>
          </a:p>
        </p:txBody>
      </p:sp>
    </p:spTree>
    <p:extLst>
      <p:ext uri="{BB962C8B-B14F-4D97-AF65-F5344CB8AC3E}">
        <p14:creationId xmlns:p14="http://schemas.microsoft.com/office/powerpoint/2010/main" val="2765662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lvl="0"/>
            <a:r>
              <a:rPr lang="en-US" dirty="0" smtClean="0"/>
              <a:t/>
            </a:r>
            <a:br>
              <a:rPr lang="en-US" dirty="0" smtClean="0"/>
            </a:br>
            <a:r>
              <a:rPr lang="en-US" dirty="0"/>
              <a:t/>
            </a:r>
            <a:br>
              <a:rPr lang="en-US" dirty="0"/>
            </a:br>
            <a:r>
              <a:rPr lang="en-US" sz="3600" dirty="0" err="1" smtClean="0"/>
              <a:t>Toimintamalli</a:t>
            </a:r>
            <a:r>
              <a:rPr lang="en-US" sz="3600" dirty="0"/>
              <a:t> </a:t>
            </a:r>
            <a:r>
              <a:rPr lang="fi-FI" dirty="0"/>
              <a:t/>
            </a:r>
            <a:br>
              <a:rPr lang="fi-FI" dirty="0"/>
            </a:br>
            <a:endParaRPr lang="fi-FI" dirty="0"/>
          </a:p>
        </p:txBody>
      </p:sp>
      <p:sp>
        <p:nvSpPr>
          <p:cNvPr id="3" name="Sisällön paikkamerkki 2"/>
          <p:cNvSpPr>
            <a:spLocks noGrp="1"/>
          </p:cNvSpPr>
          <p:nvPr>
            <p:ph idx="1"/>
          </p:nvPr>
        </p:nvSpPr>
        <p:spPr>
          <a:xfrm>
            <a:off x="925870" y="1417638"/>
            <a:ext cx="7366001" cy="4622193"/>
          </a:xfrm>
        </p:spPr>
        <p:txBody>
          <a:bodyPr>
            <a:normAutofit lnSpcReduction="10000"/>
          </a:bodyPr>
          <a:lstStyle/>
          <a:p>
            <a:pPr>
              <a:buFont typeface="Arial"/>
              <a:buChar char="•"/>
            </a:pPr>
            <a:r>
              <a:rPr lang="en-US" sz="1700" dirty="0" err="1" smtClean="0"/>
              <a:t>Teemme</a:t>
            </a:r>
            <a:r>
              <a:rPr lang="en-US" sz="1700" dirty="0" smtClean="0"/>
              <a:t> </a:t>
            </a:r>
            <a:r>
              <a:rPr lang="en-US" sz="1700" b="1" dirty="0" err="1" smtClean="0"/>
              <a:t>tekoja</a:t>
            </a:r>
            <a:r>
              <a:rPr lang="en-US" sz="1700" dirty="0"/>
              <a:t> </a:t>
            </a:r>
            <a:r>
              <a:rPr lang="en-US" sz="1700" dirty="0" smtClean="0"/>
              <a:t>ja </a:t>
            </a:r>
            <a:r>
              <a:rPr lang="en-US" sz="1700" dirty="0" err="1" smtClean="0"/>
              <a:t>tartumme</a:t>
            </a:r>
            <a:r>
              <a:rPr lang="en-US" sz="1700" dirty="0" smtClean="0"/>
              <a:t> </a:t>
            </a:r>
            <a:r>
              <a:rPr lang="en-US" sz="1700" dirty="0" err="1" smtClean="0"/>
              <a:t>toimeen</a:t>
            </a:r>
            <a:r>
              <a:rPr lang="en-US" sz="1700" dirty="0" smtClean="0"/>
              <a:t>: </a:t>
            </a:r>
            <a:r>
              <a:rPr lang="en-US" sz="1700" dirty="0" err="1" smtClean="0"/>
              <a:t>mentorointia</a:t>
            </a:r>
            <a:r>
              <a:rPr lang="en-US" sz="1700" dirty="0" smtClean="0"/>
              <a:t> ja trainee-</a:t>
            </a:r>
            <a:r>
              <a:rPr lang="en-US" sz="1700" dirty="0" err="1" smtClean="0"/>
              <a:t>paikkoja</a:t>
            </a:r>
            <a:endParaRPr lang="en-US" sz="1700" dirty="0" smtClean="0"/>
          </a:p>
          <a:p>
            <a:pPr marL="0" indent="0"/>
            <a:endParaRPr lang="fi-FI" sz="1700" dirty="0"/>
          </a:p>
          <a:p>
            <a:pPr>
              <a:buFont typeface="Arial"/>
              <a:buChar char="•"/>
            </a:pPr>
            <a:r>
              <a:rPr lang="en-US" sz="1700" dirty="0"/>
              <a:t>Yhdistys </a:t>
            </a:r>
            <a:r>
              <a:rPr lang="en-US" sz="1700" dirty="0" err="1" smtClean="0"/>
              <a:t>hankkii</a:t>
            </a:r>
            <a:r>
              <a:rPr lang="en-US" sz="1700" dirty="0"/>
              <a:t> </a:t>
            </a:r>
            <a:r>
              <a:rPr lang="en-US" sz="1700" dirty="0" err="1" smtClean="0"/>
              <a:t>työelämän</a:t>
            </a:r>
            <a:r>
              <a:rPr lang="en-US" sz="1700" dirty="0" smtClean="0"/>
              <a:t> </a:t>
            </a:r>
            <a:r>
              <a:rPr lang="en-US" sz="1700" dirty="0" err="1"/>
              <a:t>johto</a:t>
            </a:r>
            <a:r>
              <a:rPr lang="en-US" sz="1700" dirty="0"/>
              <a:t>- ja </a:t>
            </a:r>
            <a:r>
              <a:rPr lang="en-US" sz="1700" dirty="0" err="1"/>
              <a:t>asiantuntijatehtävissä</a:t>
            </a:r>
            <a:r>
              <a:rPr lang="en-US" sz="1700" dirty="0"/>
              <a:t> </a:t>
            </a:r>
            <a:r>
              <a:rPr lang="en-US" sz="1700" dirty="0" err="1"/>
              <a:t>toimivia</a:t>
            </a:r>
            <a:r>
              <a:rPr lang="en-US" sz="1700" dirty="0"/>
              <a:t> </a:t>
            </a:r>
            <a:r>
              <a:rPr lang="en-US" sz="1700" dirty="0" err="1"/>
              <a:t>mentoreita</a:t>
            </a:r>
            <a:r>
              <a:rPr lang="en-US" sz="1700" dirty="0"/>
              <a:t> </a:t>
            </a:r>
            <a:r>
              <a:rPr lang="en-US" sz="1700" b="1" dirty="0" err="1"/>
              <a:t>auttamaan</a:t>
            </a:r>
            <a:r>
              <a:rPr lang="en-US" sz="1700" b="1" dirty="0"/>
              <a:t> </a:t>
            </a:r>
            <a:r>
              <a:rPr lang="en-US" sz="1700" b="1" dirty="0" err="1"/>
              <a:t>työnhaussa</a:t>
            </a:r>
            <a:r>
              <a:rPr lang="en-US" sz="1700" b="1" dirty="0"/>
              <a:t> ja </a:t>
            </a:r>
            <a:r>
              <a:rPr lang="en-US" sz="1700" b="1" dirty="0" err="1"/>
              <a:t>työelämään</a:t>
            </a:r>
            <a:r>
              <a:rPr lang="en-US" sz="1700" b="1" dirty="0"/>
              <a:t> </a:t>
            </a:r>
            <a:r>
              <a:rPr lang="en-US" sz="1700" b="1" dirty="0" err="1"/>
              <a:t>liittyvissä</a:t>
            </a:r>
            <a:r>
              <a:rPr lang="en-US" sz="1700" b="1" dirty="0"/>
              <a:t> </a:t>
            </a:r>
            <a:r>
              <a:rPr lang="en-US" sz="1700" b="1" dirty="0" err="1"/>
              <a:t>kysymyksissä</a:t>
            </a:r>
            <a:r>
              <a:rPr lang="en-US" sz="1700" b="1" dirty="0"/>
              <a:t> </a:t>
            </a:r>
            <a:r>
              <a:rPr lang="en-US" sz="1700" b="1" dirty="0" err="1"/>
              <a:t>sekä</a:t>
            </a:r>
            <a:r>
              <a:rPr lang="en-US" sz="1700" b="1" dirty="0"/>
              <a:t> </a:t>
            </a:r>
            <a:r>
              <a:rPr lang="en-US" sz="1700" b="1" dirty="0" err="1"/>
              <a:t>tukemaan</a:t>
            </a:r>
            <a:r>
              <a:rPr lang="en-US" sz="1700" b="1" dirty="0"/>
              <a:t> </a:t>
            </a:r>
            <a:r>
              <a:rPr lang="en-US" sz="1700" b="1" dirty="0" err="1"/>
              <a:t>nuorten</a:t>
            </a:r>
            <a:r>
              <a:rPr lang="en-US" sz="1700" b="1" dirty="0"/>
              <a:t> </a:t>
            </a:r>
            <a:r>
              <a:rPr lang="en-US" sz="1700" b="1" dirty="0" err="1"/>
              <a:t>itsetuntoa</a:t>
            </a:r>
            <a:r>
              <a:rPr lang="en-US" sz="1700" b="1" dirty="0"/>
              <a:t> ja </a:t>
            </a:r>
            <a:r>
              <a:rPr lang="en-US" sz="1700" b="1" dirty="0" err="1"/>
              <a:t>jaksamista</a:t>
            </a:r>
            <a:r>
              <a:rPr lang="en-US" sz="1700" b="1" dirty="0"/>
              <a:t> </a:t>
            </a:r>
            <a:r>
              <a:rPr lang="en-US" sz="1700" b="1" dirty="0" err="1"/>
              <a:t>työnhaussa</a:t>
            </a:r>
            <a:r>
              <a:rPr lang="en-US" sz="1700" dirty="0" smtClean="0"/>
              <a:t>.</a:t>
            </a:r>
          </a:p>
          <a:p>
            <a:pPr>
              <a:buFont typeface="Arial"/>
              <a:buChar char="•"/>
            </a:pPr>
            <a:endParaRPr lang="en-US" sz="1700" dirty="0" smtClean="0"/>
          </a:p>
          <a:p>
            <a:pPr>
              <a:buFont typeface="Arial"/>
              <a:buChar char="•"/>
            </a:pPr>
            <a:r>
              <a:rPr lang="en-US" sz="1700" dirty="0" err="1" smtClean="0"/>
              <a:t>Mentori</a:t>
            </a:r>
            <a:r>
              <a:rPr lang="en-US" sz="1700" dirty="0" smtClean="0"/>
              <a:t> </a:t>
            </a:r>
            <a:r>
              <a:rPr lang="en-US" sz="1700" dirty="0" err="1" smtClean="0"/>
              <a:t>ei</a:t>
            </a:r>
            <a:r>
              <a:rPr lang="en-US" sz="1700" dirty="0" smtClean="0"/>
              <a:t> </a:t>
            </a:r>
            <a:r>
              <a:rPr lang="en-US" sz="1700" dirty="0" err="1" smtClean="0"/>
              <a:t>hanki</a:t>
            </a:r>
            <a:r>
              <a:rPr lang="en-US" sz="1700" dirty="0" smtClean="0"/>
              <a:t> </a:t>
            </a:r>
            <a:r>
              <a:rPr lang="en-US" sz="1700" dirty="0" err="1" smtClean="0"/>
              <a:t>nuorelle</a:t>
            </a:r>
            <a:r>
              <a:rPr lang="en-US" sz="1700" dirty="0" smtClean="0"/>
              <a:t> </a:t>
            </a:r>
            <a:r>
              <a:rPr lang="en-US" sz="1700" dirty="0" err="1" smtClean="0"/>
              <a:t>työpaikkaa</a:t>
            </a:r>
            <a:r>
              <a:rPr lang="en-US" sz="1700" dirty="0" smtClean="0"/>
              <a:t>, </a:t>
            </a:r>
            <a:r>
              <a:rPr lang="en-US" sz="1700" dirty="0" err="1" smtClean="0"/>
              <a:t>eikä</a:t>
            </a:r>
            <a:r>
              <a:rPr lang="en-US" sz="1700" dirty="0" smtClean="0"/>
              <a:t> tee </a:t>
            </a:r>
            <a:r>
              <a:rPr lang="en-US" sz="1700" dirty="0" err="1" smtClean="0"/>
              <a:t>asioita</a:t>
            </a:r>
            <a:r>
              <a:rPr lang="en-US" sz="1700" dirty="0" smtClean="0"/>
              <a:t> </a:t>
            </a:r>
            <a:r>
              <a:rPr lang="en-US" sz="1700" dirty="0" err="1" smtClean="0"/>
              <a:t>nuoren</a:t>
            </a:r>
            <a:r>
              <a:rPr lang="en-US" sz="1700" dirty="0" smtClean="0"/>
              <a:t> </a:t>
            </a:r>
            <a:r>
              <a:rPr lang="en-US" sz="1700" dirty="0" err="1" smtClean="0"/>
              <a:t>puolesta</a:t>
            </a:r>
            <a:r>
              <a:rPr lang="en-US" sz="1700" dirty="0" smtClean="0"/>
              <a:t>.</a:t>
            </a:r>
          </a:p>
          <a:p>
            <a:pPr marL="0" indent="0"/>
            <a:endParaRPr lang="fi-FI" sz="1700" dirty="0"/>
          </a:p>
          <a:p>
            <a:pPr lvl="0">
              <a:buFont typeface="Arial"/>
              <a:buChar char="•"/>
            </a:pPr>
            <a:r>
              <a:rPr lang="en-US" sz="1700" dirty="0"/>
              <a:t>Mentorit </a:t>
            </a:r>
            <a:r>
              <a:rPr lang="en-US" sz="1700" dirty="0" err="1"/>
              <a:t>ja</a:t>
            </a:r>
            <a:r>
              <a:rPr lang="en-US" sz="1700" dirty="0"/>
              <a:t> </a:t>
            </a:r>
            <a:r>
              <a:rPr lang="en-US" sz="1700" dirty="0" err="1"/>
              <a:t>hallitus</a:t>
            </a:r>
            <a:r>
              <a:rPr lang="en-US" sz="1700" dirty="0"/>
              <a:t> </a:t>
            </a:r>
            <a:r>
              <a:rPr lang="en-US" sz="1700" dirty="0" err="1"/>
              <a:t>eivät</a:t>
            </a:r>
            <a:r>
              <a:rPr lang="en-US" sz="1700" dirty="0"/>
              <a:t> </a:t>
            </a:r>
            <a:r>
              <a:rPr lang="en-US" sz="1700" dirty="0" err="1"/>
              <a:t>saa</a:t>
            </a:r>
            <a:r>
              <a:rPr lang="en-US" sz="1700" dirty="0"/>
              <a:t> </a:t>
            </a:r>
            <a:r>
              <a:rPr lang="en-US" sz="1700" dirty="0" err="1"/>
              <a:t>palkkaa</a:t>
            </a:r>
            <a:r>
              <a:rPr lang="en-US" sz="1700" dirty="0"/>
              <a:t>, </a:t>
            </a:r>
            <a:r>
              <a:rPr lang="en-US" sz="1700" dirty="0" err="1"/>
              <a:t>vaan</a:t>
            </a:r>
            <a:r>
              <a:rPr lang="en-US" sz="1700" dirty="0"/>
              <a:t> </a:t>
            </a:r>
            <a:r>
              <a:rPr lang="en-US" sz="1700" dirty="0" err="1"/>
              <a:t>kaikki</a:t>
            </a:r>
            <a:r>
              <a:rPr lang="en-US" sz="1700" dirty="0"/>
              <a:t> </a:t>
            </a:r>
            <a:r>
              <a:rPr lang="en-US" sz="1700" dirty="0" err="1"/>
              <a:t>tehdään</a:t>
            </a:r>
            <a:r>
              <a:rPr lang="en-US" sz="1700" dirty="0"/>
              <a:t> </a:t>
            </a:r>
            <a:r>
              <a:rPr lang="en-US" sz="1700" dirty="0" err="1"/>
              <a:t>vapaaehtoistyönä</a:t>
            </a:r>
            <a:r>
              <a:rPr lang="en-US" sz="1700" dirty="0"/>
              <a:t>. Vain </a:t>
            </a:r>
            <a:r>
              <a:rPr lang="en-US" sz="1700" dirty="0" err="1" smtClean="0"/>
              <a:t>projektipäällikölle</a:t>
            </a:r>
            <a:r>
              <a:rPr lang="en-US" sz="1700" dirty="0" smtClean="0"/>
              <a:t> </a:t>
            </a:r>
            <a:r>
              <a:rPr lang="en-US" sz="1700" dirty="0" err="1" smtClean="0"/>
              <a:t>ja</a:t>
            </a:r>
            <a:r>
              <a:rPr lang="en-US" sz="1700" dirty="0" smtClean="0"/>
              <a:t> </a:t>
            </a:r>
            <a:r>
              <a:rPr lang="en-US" sz="1700" dirty="0" err="1" smtClean="0"/>
              <a:t>toiminnanjohtajalle</a:t>
            </a:r>
            <a:r>
              <a:rPr lang="en-US" sz="1700" dirty="0" smtClean="0"/>
              <a:t> </a:t>
            </a:r>
            <a:r>
              <a:rPr lang="en-US" sz="1700" dirty="0" err="1"/>
              <a:t>maksetaan</a:t>
            </a:r>
            <a:r>
              <a:rPr lang="en-US" sz="1700" dirty="0"/>
              <a:t> </a:t>
            </a:r>
            <a:r>
              <a:rPr lang="en-US" sz="1700" dirty="0" err="1"/>
              <a:t>palkkaa</a:t>
            </a:r>
            <a:r>
              <a:rPr lang="en-US" sz="1700" dirty="0" smtClean="0"/>
              <a:t>.</a:t>
            </a:r>
          </a:p>
          <a:p>
            <a:pPr marL="0" lvl="0" indent="0"/>
            <a:r>
              <a:rPr lang="en-US" sz="1700" dirty="0" smtClean="0"/>
              <a:t> </a:t>
            </a:r>
            <a:endParaRPr lang="fi-FI" sz="1700" dirty="0"/>
          </a:p>
          <a:p>
            <a:pPr lvl="0">
              <a:buFont typeface="Arial"/>
              <a:buChar char="•"/>
            </a:pPr>
            <a:r>
              <a:rPr lang="en-US" sz="1700" dirty="0" err="1"/>
              <a:t>Mentorointiohjelma</a:t>
            </a:r>
            <a:r>
              <a:rPr lang="en-US" sz="1700" dirty="0"/>
              <a:t> on </a:t>
            </a:r>
            <a:r>
              <a:rPr lang="en-US" sz="1700" dirty="0" err="1"/>
              <a:t>myös</a:t>
            </a:r>
            <a:r>
              <a:rPr lang="en-US" sz="1700" dirty="0"/>
              <a:t> </a:t>
            </a:r>
            <a:r>
              <a:rPr lang="en-US" sz="1700" dirty="0" err="1"/>
              <a:t>aktoreille</a:t>
            </a:r>
            <a:r>
              <a:rPr lang="en-US" sz="1700" dirty="0"/>
              <a:t> </a:t>
            </a:r>
            <a:r>
              <a:rPr lang="en-US" sz="1700" dirty="0" err="1" smtClean="0"/>
              <a:t>maksuton</a:t>
            </a:r>
            <a:r>
              <a:rPr lang="en-US" sz="1700" dirty="0" smtClean="0"/>
              <a:t>. </a:t>
            </a:r>
          </a:p>
          <a:p>
            <a:pPr marL="0" lvl="0" indent="0"/>
            <a:endParaRPr lang="en-US" sz="2900" dirty="0"/>
          </a:p>
          <a:p>
            <a:pPr>
              <a:buFont typeface="Arial"/>
              <a:buChar char="•"/>
            </a:pPr>
            <a:endParaRPr lang="fi-FI" sz="1400" dirty="0"/>
          </a:p>
        </p:txBody>
      </p:sp>
    </p:spTree>
    <p:extLst>
      <p:ext uri="{BB962C8B-B14F-4D97-AF65-F5344CB8AC3E}">
        <p14:creationId xmlns:p14="http://schemas.microsoft.com/office/powerpoint/2010/main" val="7009528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Vinkkejä </a:t>
            </a:r>
            <a:r>
              <a:rPr lang="fi-FI" dirty="0" err="1" smtClean="0"/>
              <a:t>mentorointiin</a:t>
            </a:r>
            <a:endParaRPr lang="fi-FI" dirty="0"/>
          </a:p>
        </p:txBody>
      </p:sp>
      <p:sp>
        <p:nvSpPr>
          <p:cNvPr id="3" name="Sisällön paikkamerkki 2"/>
          <p:cNvSpPr>
            <a:spLocks noGrp="1"/>
          </p:cNvSpPr>
          <p:nvPr>
            <p:ph idx="1"/>
          </p:nvPr>
        </p:nvSpPr>
        <p:spPr/>
        <p:txBody>
          <a:bodyPr>
            <a:normAutofit fontScale="92500" lnSpcReduction="20000"/>
          </a:bodyPr>
          <a:lstStyle/>
          <a:p>
            <a:pPr marL="0" indent="0"/>
            <a:endParaRPr lang="fi-FI" dirty="0"/>
          </a:p>
          <a:p>
            <a:pPr>
              <a:buFont typeface="Arial"/>
              <a:buChar char="•"/>
            </a:pPr>
            <a:r>
              <a:rPr lang="fi-FI" dirty="0" smtClean="0"/>
              <a:t>Sopikaa yhteiset tavoitteet ja keskustelkaa odotuksista </a:t>
            </a:r>
            <a:r>
              <a:rPr lang="fi-FI" dirty="0" err="1" smtClean="0"/>
              <a:t>mentoroinnille</a:t>
            </a:r>
            <a:r>
              <a:rPr lang="fi-FI" dirty="0" smtClean="0"/>
              <a:t> heti alkuun: </a:t>
            </a:r>
            <a:r>
              <a:rPr lang="fi-FI" dirty="0" smtClean="0">
                <a:sym typeface="Wingdings"/>
              </a:rPr>
              <a:t>mitä </a:t>
            </a:r>
            <a:r>
              <a:rPr lang="fi-FI" dirty="0">
                <a:sym typeface="Wingdings"/>
              </a:rPr>
              <a:t>odotamme oppivamme toisiltamme</a:t>
            </a:r>
            <a:r>
              <a:rPr lang="fi-FI" dirty="0" smtClean="0">
                <a:sym typeface="Wingdings"/>
              </a:rPr>
              <a:t>? Ammatillisen </a:t>
            </a:r>
            <a:r>
              <a:rPr lang="fi-FI" dirty="0" smtClean="0">
                <a:sym typeface="Wingdings"/>
              </a:rPr>
              <a:t>identiteetin ja itsetuntemuksen kehittäminen </a:t>
            </a:r>
            <a:r>
              <a:rPr lang="fi-FI" dirty="0" smtClean="0">
                <a:sym typeface="Wingdings"/>
              </a:rPr>
              <a:t>(tehtävät ja keskustelut), työn löytäminen (cv, työnhakuun liittyvät kysymykset ja verkostot</a:t>
            </a:r>
            <a:r>
              <a:rPr lang="fi-FI" dirty="0" smtClean="0">
                <a:sym typeface="Wingdings"/>
              </a:rPr>
              <a:t>) jne</a:t>
            </a:r>
            <a:r>
              <a:rPr lang="fi-FI" dirty="0">
                <a:sym typeface="Wingdings"/>
              </a:rPr>
              <a:t>.</a:t>
            </a:r>
            <a:endParaRPr lang="fi-FI" dirty="0" smtClean="0"/>
          </a:p>
          <a:p>
            <a:pPr marL="0" indent="0"/>
            <a:endParaRPr lang="fi-FI" dirty="0">
              <a:sym typeface="Wingdings"/>
            </a:endParaRPr>
          </a:p>
          <a:p>
            <a:pPr marL="285750" indent="-285750">
              <a:buFont typeface="Arial"/>
              <a:buChar char="•"/>
            </a:pPr>
            <a:r>
              <a:rPr lang="fi-FI" dirty="0" smtClean="0">
                <a:sym typeface="Wingdings"/>
              </a:rPr>
              <a:t>Cv:n, työhakemusten läpikäynti, työhaastattelusimulaatio</a:t>
            </a:r>
          </a:p>
          <a:p>
            <a:pPr marL="0" indent="0"/>
            <a:endParaRPr lang="fi-FI" dirty="0">
              <a:sym typeface="Wingdings"/>
            </a:endParaRPr>
          </a:p>
          <a:p>
            <a:pPr marL="285750" indent="-285750">
              <a:buFont typeface="Arial"/>
              <a:buChar char="•"/>
            </a:pPr>
            <a:r>
              <a:rPr lang="fi-FI" dirty="0" smtClean="0">
                <a:sym typeface="Wingdings"/>
              </a:rPr>
              <a:t>Avoin, rakentava palaute</a:t>
            </a:r>
          </a:p>
          <a:p>
            <a:pPr marL="0" indent="0"/>
            <a:endParaRPr lang="fi-FI" dirty="0">
              <a:sym typeface="Wingdings"/>
            </a:endParaRPr>
          </a:p>
          <a:p>
            <a:pPr marL="285750" indent="-285750">
              <a:buFont typeface="Arial"/>
              <a:buChar char="•"/>
            </a:pPr>
            <a:r>
              <a:rPr lang="fi-FI" dirty="0" smtClean="0">
                <a:sym typeface="Wingdings"/>
              </a:rPr>
              <a:t>Verkostojen laajentaminen –</a:t>
            </a:r>
            <a:r>
              <a:rPr lang="fi-FI" dirty="0" err="1" smtClean="0">
                <a:sym typeface="Wingdings"/>
              </a:rPr>
              <a:t>mentori</a:t>
            </a:r>
            <a:r>
              <a:rPr lang="fi-FI" dirty="0" smtClean="0">
                <a:sym typeface="Wingdings"/>
              </a:rPr>
              <a:t> voi tutustuttaa vähintään yhteen oman alansa osaajaan, kollegaan, vierailu kollegan työpaikalla ja tutustuminen hänen työhönsä?</a:t>
            </a:r>
          </a:p>
          <a:p>
            <a:pPr marL="0" indent="0"/>
            <a:endParaRPr lang="fi-FI" dirty="0">
              <a:sym typeface="Wingdings"/>
            </a:endParaRPr>
          </a:p>
          <a:p>
            <a:pPr marL="285750" indent="-285750">
              <a:buFont typeface="Arial"/>
              <a:buChar char="•"/>
            </a:pPr>
            <a:r>
              <a:rPr lang="fi-FI" dirty="0" smtClean="0">
                <a:sym typeface="Wingdings"/>
              </a:rPr>
              <a:t>Luottamuksellisuus</a:t>
            </a:r>
          </a:p>
          <a:p>
            <a:pPr marL="0" indent="0"/>
            <a:endParaRPr lang="fi-FI" dirty="0">
              <a:sym typeface="Wingdings"/>
            </a:endParaRPr>
          </a:p>
          <a:p>
            <a:pPr marL="285750" indent="-285750">
              <a:buFont typeface="Arial"/>
              <a:buChar char="•"/>
            </a:pPr>
            <a:r>
              <a:rPr lang="fi-FI" dirty="0" smtClean="0">
                <a:sym typeface="Wingdings"/>
              </a:rPr>
              <a:t>Omien vahvuuksien hahmottaminen</a:t>
            </a:r>
          </a:p>
          <a:p>
            <a:pPr marL="285750" indent="-285750">
              <a:buFont typeface="Arial"/>
              <a:buChar char="•"/>
            </a:pPr>
            <a:endParaRPr lang="fi-FI" dirty="0">
              <a:sym typeface="Wingdings"/>
            </a:endParaRPr>
          </a:p>
          <a:p>
            <a:pPr marL="0" indent="0"/>
            <a:endParaRPr lang="fi-FI" dirty="0" smtClean="0">
              <a:sym typeface="Wingdings"/>
            </a:endParaRPr>
          </a:p>
          <a:p>
            <a:pPr marL="0" indent="0"/>
            <a:endParaRPr lang="fi-FI" dirty="0">
              <a:sym typeface="Wingdings"/>
            </a:endParaRPr>
          </a:p>
          <a:p>
            <a:pPr marL="0" indent="0"/>
            <a:endParaRPr lang="fi-FI" dirty="0" smtClean="0">
              <a:sym typeface="Wingdings"/>
            </a:endParaRPr>
          </a:p>
          <a:p>
            <a:pPr marL="0" indent="0"/>
            <a:endParaRPr lang="fi-FI" dirty="0"/>
          </a:p>
        </p:txBody>
      </p:sp>
    </p:spTree>
    <p:extLst>
      <p:ext uri="{BB962C8B-B14F-4D97-AF65-F5344CB8AC3E}">
        <p14:creationId xmlns:p14="http://schemas.microsoft.com/office/powerpoint/2010/main" val="167340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Mentorille</a:t>
            </a:r>
            <a:endParaRPr lang="fi-FI" dirty="0"/>
          </a:p>
        </p:txBody>
      </p:sp>
      <p:sp>
        <p:nvSpPr>
          <p:cNvPr id="3" name="Sisällön paikkamerkki 2"/>
          <p:cNvSpPr>
            <a:spLocks noGrp="1"/>
          </p:cNvSpPr>
          <p:nvPr>
            <p:ph idx="1"/>
          </p:nvPr>
        </p:nvSpPr>
        <p:spPr/>
        <p:txBody>
          <a:bodyPr/>
          <a:lstStyle/>
          <a:p>
            <a:pPr>
              <a:buFont typeface="Arial"/>
              <a:buChar char="•"/>
            </a:pPr>
            <a:r>
              <a:rPr lang="fi-FI" dirty="0" smtClean="0"/>
              <a:t>Tarinat oman uran varrelta / omasta urapolusta ovat opettavaisia ja mielenkiintoisia </a:t>
            </a:r>
            <a:r>
              <a:rPr lang="fi-FI" dirty="0" err="1" smtClean="0"/>
              <a:t>aktorille</a:t>
            </a:r>
            <a:r>
              <a:rPr lang="fi-FI" dirty="0" smtClean="0"/>
              <a:t>.</a:t>
            </a:r>
          </a:p>
          <a:p>
            <a:pPr>
              <a:buFont typeface="Arial"/>
              <a:buChar char="•"/>
            </a:pPr>
            <a:endParaRPr lang="fi-FI" dirty="0" smtClean="0"/>
          </a:p>
          <a:p>
            <a:pPr>
              <a:buFont typeface="Arial"/>
              <a:buChar char="•"/>
            </a:pPr>
            <a:r>
              <a:rPr lang="fi-FI" dirty="0" err="1" smtClean="0"/>
              <a:t>Mentori</a:t>
            </a:r>
            <a:r>
              <a:rPr lang="fi-FI" dirty="0" smtClean="0"/>
              <a:t> ei tee asioita </a:t>
            </a:r>
            <a:r>
              <a:rPr lang="fi-FI" dirty="0" err="1" smtClean="0"/>
              <a:t>aktorin</a:t>
            </a:r>
            <a:r>
              <a:rPr lang="fi-FI" dirty="0" smtClean="0"/>
              <a:t> puolesta. </a:t>
            </a:r>
            <a:r>
              <a:rPr lang="fi-FI" dirty="0" err="1" smtClean="0"/>
              <a:t>Mentorilla</a:t>
            </a:r>
            <a:r>
              <a:rPr lang="fi-FI" dirty="0" smtClean="0"/>
              <a:t> ei myöskään tarvitse olla vastauksia kaikkeen.</a:t>
            </a:r>
          </a:p>
          <a:p>
            <a:pPr>
              <a:buFont typeface="Arial"/>
              <a:buChar char="•"/>
            </a:pPr>
            <a:endParaRPr lang="fi-FI" dirty="0"/>
          </a:p>
          <a:p>
            <a:pPr>
              <a:buFont typeface="Arial"/>
              <a:buChar char="•"/>
            </a:pPr>
            <a:r>
              <a:rPr lang="fi-FI" dirty="0" smtClean="0"/>
              <a:t>Kysy, kuuntele, kyseenalaista, pyydä esimerkkejä. Kritisoi rakentavasti.</a:t>
            </a:r>
          </a:p>
          <a:p>
            <a:pPr>
              <a:buFont typeface="Arial"/>
              <a:buChar char="•"/>
            </a:pPr>
            <a:endParaRPr lang="fi-FI" dirty="0"/>
          </a:p>
          <a:p>
            <a:pPr>
              <a:buFont typeface="Arial"/>
              <a:buChar char="•"/>
            </a:pPr>
            <a:r>
              <a:rPr lang="fi-FI" dirty="0" smtClean="0"/>
              <a:t>Ole luottamuksen arvoinen. </a:t>
            </a:r>
          </a:p>
          <a:p>
            <a:endParaRPr lang="fi-FI" dirty="0" smtClean="0"/>
          </a:p>
          <a:p>
            <a:endParaRPr lang="fi-FI" dirty="0"/>
          </a:p>
          <a:p>
            <a:endParaRPr lang="fi-FI" dirty="0"/>
          </a:p>
        </p:txBody>
      </p:sp>
    </p:spTree>
    <p:extLst>
      <p:ext uri="{BB962C8B-B14F-4D97-AF65-F5344CB8AC3E}">
        <p14:creationId xmlns:p14="http://schemas.microsoft.com/office/powerpoint/2010/main" val="114181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Aktorille</a:t>
            </a:r>
            <a:endParaRPr lang="fi-FI" dirty="0"/>
          </a:p>
        </p:txBody>
      </p:sp>
      <p:sp>
        <p:nvSpPr>
          <p:cNvPr id="3" name="Sisällön paikkamerkki 2"/>
          <p:cNvSpPr>
            <a:spLocks noGrp="1"/>
          </p:cNvSpPr>
          <p:nvPr>
            <p:ph idx="1"/>
          </p:nvPr>
        </p:nvSpPr>
        <p:spPr/>
        <p:txBody>
          <a:bodyPr/>
          <a:lstStyle/>
          <a:p>
            <a:pPr>
              <a:buFont typeface="Arial"/>
              <a:buChar char="•"/>
            </a:pPr>
            <a:r>
              <a:rPr lang="fi-FI" dirty="0" smtClean="0"/>
              <a:t>Ole avoin uusille ideoille</a:t>
            </a:r>
          </a:p>
          <a:p>
            <a:pPr>
              <a:buFont typeface="Arial"/>
              <a:buChar char="•"/>
            </a:pPr>
            <a:endParaRPr lang="fi-FI" dirty="0"/>
          </a:p>
          <a:p>
            <a:pPr>
              <a:buFont typeface="Arial"/>
              <a:buChar char="•"/>
            </a:pPr>
            <a:r>
              <a:rPr lang="fi-FI" dirty="0" smtClean="0"/>
              <a:t>Ole aktiivinen</a:t>
            </a:r>
          </a:p>
          <a:p>
            <a:pPr>
              <a:buFont typeface="Arial"/>
              <a:buChar char="•"/>
            </a:pPr>
            <a:endParaRPr lang="fi-FI" dirty="0"/>
          </a:p>
          <a:p>
            <a:pPr>
              <a:buFont typeface="Arial"/>
              <a:buChar char="•"/>
            </a:pPr>
            <a:r>
              <a:rPr lang="fi-FI" dirty="0" smtClean="0"/>
              <a:t>Mieti jo ennen </a:t>
            </a:r>
            <a:r>
              <a:rPr lang="fi-FI" dirty="0" err="1" smtClean="0"/>
              <a:t>mentoroinnin</a:t>
            </a:r>
            <a:r>
              <a:rPr lang="fi-FI" dirty="0" smtClean="0"/>
              <a:t> aloitusta, </a:t>
            </a:r>
            <a:r>
              <a:rPr lang="fi-FI" b="1" dirty="0" smtClean="0"/>
              <a:t>mihin kysymyksiin </a:t>
            </a:r>
            <a:r>
              <a:rPr lang="fi-FI" dirty="0" smtClean="0"/>
              <a:t>haluaisit erityisesti apua </a:t>
            </a:r>
            <a:r>
              <a:rPr lang="fi-FI" dirty="0" err="1" smtClean="0"/>
              <a:t>mentoroinnissa</a:t>
            </a:r>
            <a:r>
              <a:rPr lang="fi-FI" dirty="0" smtClean="0"/>
              <a:t>.</a:t>
            </a:r>
          </a:p>
          <a:p>
            <a:pPr>
              <a:buFont typeface="Arial"/>
              <a:buChar char="•"/>
            </a:pPr>
            <a:endParaRPr lang="fi-FI" dirty="0"/>
          </a:p>
          <a:p>
            <a:pPr>
              <a:buFont typeface="Arial"/>
              <a:buChar char="•"/>
            </a:pPr>
            <a:r>
              <a:rPr lang="fi-FI" dirty="0" smtClean="0"/>
              <a:t>Verkostoista: ’</a:t>
            </a:r>
            <a:r>
              <a:rPr lang="fi-FI" i="1" dirty="0" smtClean="0"/>
              <a:t>Aina </a:t>
            </a:r>
            <a:r>
              <a:rPr lang="fi-FI" i="1" dirty="0"/>
              <a:t>ei kannata ajatella itsekkäästi suoraviivaisia hyötynäkökulmia vaan enemmänkin sitä, minkälainen oma verkosto kokonaisuudessaan on ja miten luontevaa on toimia siellä olevien ihmisten kanssa. Laaja verkosto jossa on hyviä ihmissuhteita, antaa tukea monenlaisten pyrkimysten toteutumiselle</a:t>
            </a:r>
            <a:r>
              <a:rPr lang="fi-FI" i="1" dirty="0" smtClean="0"/>
              <a:t>.</a:t>
            </a:r>
            <a:r>
              <a:rPr lang="fi-FI" dirty="0" smtClean="0"/>
              <a:t>’ </a:t>
            </a:r>
            <a:r>
              <a:rPr lang="fi-FI" dirty="0" err="1" smtClean="0"/>
              <a:t>-Helena</a:t>
            </a:r>
            <a:r>
              <a:rPr lang="fi-FI" dirty="0" smtClean="0"/>
              <a:t> Ahonen </a:t>
            </a:r>
          </a:p>
          <a:p>
            <a:pPr>
              <a:buFont typeface="Arial"/>
              <a:buChar char="•"/>
            </a:pPr>
            <a:r>
              <a:rPr lang="fi-FI" dirty="0" smtClean="0">
                <a:sym typeface="Wingdings"/>
              </a:rPr>
              <a:t> Mitä kontakteja tarvitset enemmän? Miten </a:t>
            </a:r>
            <a:r>
              <a:rPr lang="fi-FI" dirty="0" err="1" smtClean="0">
                <a:sym typeface="Wingdings"/>
              </a:rPr>
              <a:t>mentori</a:t>
            </a:r>
            <a:r>
              <a:rPr lang="fi-FI" dirty="0" smtClean="0">
                <a:sym typeface="Wingdings"/>
              </a:rPr>
              <a:t> voisi tässä auttaa sinua?</a:t>
            </a:r>
            <a:endParaRPr lang="fi-FI" dirty="0"/>
          </a:p>
          <a:p>
            <a:endParaRPr lang="fi-FI" dirty="0" smtClean="0"/>
          </a:p>
          <a:p>
            <a:endParaRPr lang="fi-FI" dirty="0"/>
          </a:p>
          <a:p>
            <a:endParaRPr lang="fi-FI" dirty="0"/>
          </a:p>
        </p:txBody>
      </p:sp>
    </p:spTree>
    <p:extLst>
      <p:ext uri="{BB962C8B-B14F-4D97-AF65-F5344CB8AC3E}">
        <p14:creationId xmlns:p14="http://schemas.microsoft.com/office/powerpoint/2010/main" val="189011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storaenso2-29-3.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925869" y="998331"/>
            <a:ext cx="7366002" cy="4909469"/>
          </a:xfrm>
          <a:prstGeom prst="rect">
            <a:avLst/>
          </a:prstGeom>
        </p:spPr>
      </p:pic>
      <p:sp>
        <p:nvSpPr>
          <p:cNvPr id="2" name="Otsikko 1"/>
          <p:cNvSpPr>
            <a:spLocks noGrp="1"/>
          </p:cNvSpPr>
          <p:nvPr>
            <p:ph type="title"/>
          </p:nvPr>
        </p:nvSpPr>
        <p:spPr>
          <a:xfrm>
            <a:off x="925869" y="83685"/>
            <a:ext cx="7366001" cy="1143000"/>
          </a:xfrm>
        </p:spPr>
        <p:txBody>
          <a:bodyPr>
            <a:normAutofit/>
          </a:bodyPr>
          <a:lstStyle/>
          <a:p>
            <a:r>
              <a:rPr lang="fi-FI" dirty="0" smtClean="0"/>
              <a:t>Suomen Mentorit ry:n yhteystiedot</a:t>
            </a:r>
            <a:endParaRPr lang="fi-FI" dirty="0"/>
          </a:p>
        </p:txBody>
      </p:sp>
      <p:sp>
        <p:nvSpPr>
          <p:cNvPr id="3" name="Sisällön paikkamerkki 2"/>
          <p:cNvSpPr>
            <a:spLocks noGrp="1"/>
          </p:cNvSpPr>
          <p:nvPr>
            <p:ph idx="1"/>
          </p:nvPr>
        </p:nvSpPr>
        <p:spPr>
          <a:xfrm>
            <a:off x="925869" y="1226685"/>
            <a:ext cx="7088357" cy="4510821"/>
          </a:xfrm>
        </p:spPr>
        <p:txBody>
          <a:bodyPr>
            <a:normAutofit/>
          </a:bodyPr>
          <a:lstStyle/>
          <a:p>
            <a:r>
              <a:rPr lang="fi-FI" sz="1400" dirty="0" smtClean="0">
                <a:solidFill>
                  <a:schemeClr val="tx2">
                    <a:lumMod val="75000"/>
                  </a:schemeClr>
                </a:solidFill>
              </a:rPr>
              <a:t>Laura Ihamuotila, toiminnanjohtaja</a:t>
            </a:r>
          </a:p>
          <a:p>
            <a:r>
              <a:rPr lang="fi-FI" sz="1400" dirty="0">
                <a:solidFill>
                  <a:schemeClr val="tx2">
                    <a:lumMod val="75000"/>
                  </a:schemeClr>
                </a:solidFill>
              </a:rPr>
              <a:t>laura.ihamuotila@</a:t>
            </a:r>
            <a:r>
              <a:rPr lang="fi-FI" sz="1400" dirty="0" smtClean="0">
                <a:solidFill>
                  <a:schemeClr val="tx2">
                    <a:lumMod val="75000"/>
                  </a:schemeClr>
                </a:solidFill>
              </a:rPr>
              <a:t>suomenmentorit.fi, +358405415988</a:t>
            </a:r>
            <a:endParaRPr lang="fi-FI" sz="1400" dirty="0">
              <a:solidFill>
                <a:schemeClr val="tx2">
                  <a:lumMod val="75000"/>
                </a:schemeClr>
              </a:solidFill>
            </a:endParaRPr>
          </a:p>
          <a:p>
            <a:endParaRPr lang="fi-FI" sz="1400" dirty="0">
              <a:solidFill>
                <a:schemeClr val="tx2">
                  <a:lumMod val="75000"/>
                </a:schemeClr>
              </a:solidFill>
            </a:endParaRPr>
          </a:p>
          <a:p>
            <a:r>
              <a:rPr lang="fi-FI" sz="1400" dirty="0" smtClean="0">
                <a:solidFill>
                  <a:schemeClr val="tx2">
                    <a:lumMod val="75000"/>
                  </a:schemeClr>
                </a:solidFill>
              </a:rPr>
              <a:t>Annika Räsänen, projektipäällikkö</a:t>
            </a:r>
          </a:p>
          <a:p>
            <a:r>
              <a:rPr lang="fi-FI" sz="1400" dirty="0" smtClean="0">
                <a:solidFill>
                  <a:schemeClr val="tx2">
                    <a:lumMod val="75000"/>
                  </a:schemeClr>
                </a:solidFill>
              </a:rPr>
              <a:t>annika.rasanen@suomenmentorit.fi, 0503790021</a:t>
            </a:r>
          </a:p>
          <a:p>
            <a:endParaRPr lang="fi-FI" sz="1400" dirty="0" smtClean="0">
              <a:solidFill>
                <a:schemeClr val="tx2">
                  <a:lumMod val="75000"/>
                </a:schemeClr>
              </a:solidFill>
            </a:endParaRPr>
          </a:p>
          <a:p>
            <a:endParaRPr lang="fi-FI" sz="1400" dirty="0">
              <a:solidFill>
                <a:schemeClr val="tx2">
                  <a:lumMod val="75000"/>
                </a:schemeClr>
              </a:solidFill>
            </a:endParaRPr>
          </a:p>
          <a:p>
            <a:endParaRPr lang="fi-FI" sz="1400" dirty="0" smtClean="0">
              <a:solidFill>
                <a:schemeClr val="tx2">
                  <a:lumMod val="75000"/>
                </a:schemeClr>
              </a:solidFill>
            </a:endParaRPr>
          </a:p>
          <a:p>
            <a:endParaRPr lang="fi-FI" sz="1400" dirty="0">
              <a:solidFill>
                <a:schemeClr val="tx2">
                  <a:lumMod val="75000"/>
                </a:schemeClr>
              </a:solidFill>
            </a:endParaRPr>
          </a:p>
          <a:p>
            <a:pPr algn="r"/>
            <a:endParaRPr lang="fi-FI" sz="1400" dirty="0">
              <a:solidFill>
                <a:srgbClr val="660066"/>
              </a:solidFill>
            </a:endParaRPr>
          </a:p>
          <a:p>
            <a:pPr algn="r"/>
            <a:r>
              <a:rPr lang="fi-FI" sz="1400" dirty="0" smtClean="0">
                <a:solidFill>
                  <a:schemeClr val="accent1">
                    <a:lumMod val="50000"/>
                  </a:schemeClr>
                </a:solidFill>
                <a:effectLst>
                  <a:glow rad="63500">
                    <a:schemeClr val="accent1">
                      <a:satMod val="175000"/>
                      <a:alpha val="40000"/>
                    </a:schemeClr>
                  </a:glow>
                </a:effectLst>
              </a:rPr>
              <a:t>												</a:t>
            </a:r>
          </a:p>
          <a:p>
            <a:r>
              <a:rPr lang="fi-FI" sz="1400" b="1" dirty="0" smtClean="0">
                <a:solidFill>
                  <a:srgbClr val="FFFFFF"/>
                </a:solidFill>
                <a:effectLst>
                  <a:glow rad="228600">
                    <a:schemeClr val="tx1">
                      <a:alpha val="40000"/>
                    </a:schemeClr>
                  </a:glow>
                </a:effectLst>
              </a:rPr>
              <a:t>www.suomenmentorit.fi</a:t>
            </a:r>
          </a:p>
          <a:p>
            <a:r>
              <a:rPr lang="fi-FI" sz="1400" b="1" dirty="0" smtClean="0">
                <a:solidFill>
                  <a:srgbClr val="FFFFFF"/>
                </a:solidFill>
                <a:effectLst>
                  <a:glow rad="228600">
                    <a:schemeClr val="tx1">
                      <a:alpha val="40000"/>
                    </a:schemeClr>
                  </a:glow>
                </a:effectLst>
              </a:rPr>
              <a:t>www.facebook.com/suomenmentorit.fi</a:t>
            </a:r>
          </a:p>
          <a:p>
            <a:r>
              <a:rPr lang="fi-FI" sz="1400" b="1" dirty="0" err="1" smtClean="0">
                <a:solidFill>
                  <a:srgbClr val="FFFFFF"/>
                </a:solidFill>
                <a:effectLst>
                  <a:glow rad="228600">
                    <a:schemeClr val="tx1">
                      <a:alpha val="40000"/>
                    </a:schemeClr>
                  </a:glow>
                </a:effectLst>
              </a:rPr>
              <a:t>Twitterissä</a:t>
            </a:r>
            <a:r>
              <a:rPr lang="fi-FI" sz="1400" b="1" dirty="0" smtClean="0">
                <a:solidFill>
                  <a:srgbClr val="FFFFFF"/>
                </a:solidFill>
                <a:effectLst>
                  <a:glow rad="228600">
                    <a:schemeClr val="tx1">
                      <a:alpha val="40000"/>
                    </a:schemeClr>
                  </a:glow>
                </a:effectLst>
              </a:rPr>
              <a:t>: @</a:t>
            </a:r>
            <a:r>
              <a:rPr lang="fi-FI" sz="1400" b="1" dirty="0" err="1" smtClean="0">
                <a:solidFill>
                  <a:srgbClr val="FFFFFF"/>
                </a:solidFill>
                <a:effectLst>
                  <a:glow rad="228600">
                    <a:schemeClr val="tx1">
                      <a:alpha val="40000"/>
                    </a:schemeClr>
                  </a:glow>
                </a:effectLst>
              </a:rPr>
              <a:t>suomenmentorit</a:t>
            </a:r>
            <a:endParaRPr lang="fi-FI" sz="1400" b="1" dirty="0" smtClean="0">
              <a:solidFill>
                <a:srgbClr val="FFFFFF"/>
              </a:solidFill>
              <a:effectLst>
                <a:glow rad="228600">
                  <a:schemeClr val="tx1">
                    <a:alpha val="40000"/>
                  </a:schemeClr>
                </a:glow>
              </a:effectLst>
            </a:endParaRPr>
          </a:p>
          <a:p>
            <a:endParaRPr lang="fi-FI" sz="1400" dirty="0">
              <a:solidFill>
                <a:schemeClr val="bg1"/>
              </a:solidFill>
            </a:endParaRPr>
          </a:p>
          <a:p>
            <a:endParaRPr lang="fi-FI" sz="1400" dirty="0"/>
          </a:p>
        </p:txBody>
      </p:sp>
    </p:spTree>
    <p:extLst>
      <p:ext uri="{BB962C8B-B14F-4D97-AF65-F5344CB8AC3E}">
        <p14:creationId xmlns:p14="http://schemas.microsoft.com/office/powerpoint/2010/main" val="36408444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5344</TotalTime>
  <Words>350</Words>
  <Application>Microsoft Macintosh PowerPoint</Application>
  <PresentationFormat>Näytössä katseltava diaesitys (4:3)</PresentationFormat>
  <Paragraphs>73</Paragraphs>
  <Slides>7</Slides>
  <Notes>0</Notes>
  <HiddenSlides>0</HiddenSlides>
  <MMClips>0</MMClips>
  <ScaleCrop>false</ScaleCrop>
  <HeadingPairs>
    <vt:vector size="4" baseType="variant">
      <vt:variant>
        <vt:lpstr>Teema</vt:lpstr>
      </vt:variant>
      <vt:variant>
        <vt:i4>2</vt:i4>
      </vt:variant>
      <vt:variant>
        <vt:lpstr>Dian otsikot</vt:lpstr>
      </vt:variant>
      <vt:variant>
        <vt:i4>7</vt:i4>
      </vt:variant>
    </vt:vector>
  </HeadingPairs>
  <TitlesOfParts>
    <vt:vector size="9" baseType="lpstr">
      <vt:lpstr>1_Office Theme</vt:lpstr>
      <vt:lpstr>2_Office Theme</vt:lpstr>
      <vt:lpstr>   </vt:lpstr>
      <vt:lpstr>Suomen Mentorit ry</vt:lpstr>
      <vt:lpstr>  Toimintamalli  </vt:lpstr>
      <vt:lpstr>Vinkkejä mentorointiin</vt:lpstr>
      <vt:lpstr>Mentorille</vt:lpstr>
      <vt:lpstr>Aktorille</vt:lpstr>
      <vt:lpstr>Suomen Mentorit ry:n yhteystiedot</vt:lpstr>
    </vt:vector>
  </TitlesOfParts>
  <Company>Folk Marketing &amp; Design Oy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Folk</dc:creator>
  <cp:lastModifiedBy>Annika Räsänen</cp:lastModifiedBy>
  <cp:revision>103</cp:revision>
  <cp:lastPrinted>2013-10-21T13:43:43Z</cp:lastPrinted>
  <dcterms:created xsi:type="dcterms:W3CDTF">2013-10-18T11:18:13Z</dcterms:created>
  <dcterms:modified xsi:type="dcterms:W3CDTF">2016-06-14T07:48:26Z</dcterms:modified>
</cp:coreProperties>
</file>